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5" r:id="rId5"/>
    <p:sldId id="266" r:id="rId6"/>
    <p:sldId id="273" r:id="rId7"/>
    <p:sldId id="274" r:id="rId8"/>
    <p:sldId id="27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2" clrIdx="0">
    <p:extLst/>
  </p:cmAuthor>
  <p:cmAuthor id="2" name="пользователь Microsoft Office" initials="Office" lastIdx="1" clrIdx="1">
    <p:extLst/>
  </p:cmAuthor>
  <p:cmAuthor id="3" name="пользователь Microsoft Office" initials="Office [2]" lastIdx="1" clrIdx="2">
    <p:extLst/>
  </p:cmAuthor>
  <p:cmAuthor id="4" name="пользователь Microsoft Office" initials="Office [3]" lastIdx="1" clrIdx="3">
    <p:extLst/>
  </p:cmAuthor>
  <p:cmAuthor id="5" name="пользователь Microsoft Office" initials="Office [4]" lastIdx="1" clrIdx="4">
    <p:extLst/>
  </p:cmAuthor>
  <p:cmAuthor id="6" name="пользователь Microsoft Office" initials="Office [5]" lastIdx="1" clrIdx="5">
    <p:extLst/>
  </p:cmAuthor>
  <p:cmAuthor id="7" name="пользователь Microsoft Office" initials="Office [6]" lastIdx="1" clrIdx="6">
    <p:extLst/>
  </p:cmAuthor>
  <p:cmAuthor id="8" name="пользователь Microsoft Office" initials="Office [7]" lastIdx="1" clrIdx="7">
    <p:extLst/>
  </p:cmAuthor>
  <p:cmAuthor id="9" name="пользователь Microsoft Office" initials="Office [8]" lastIdx="1" clrIdx="8">
    <p:extLst/>
  </p:cmAuthor>
  <p:cmAuthor id="10" name="пользователь Microsoft Office" initials="Office [9]" lastIdx="1" clrIdx="9">
    <p:extLst/>
  </p:cmAuthor>
  <p:cmAuthor id="11" name="пользователь Microsoft Office" initials="Office [10]" lastIdx="1" clrIdx="10">
    <p:extLst/>
  </p:cmAuthor>
  <p:cmAuthor id="12" name="пользователь Microsoft Office" initials="Office [11]" lastIdx="1" clrIdx="11">
    <p:extLst/>
  </p:cmAuthor>
  <p:cmAuthor id="13" name="пользователь Microsoft Office" initials="Office [12]" lastIdx="1" clrIdx="12">
    <p:extLst/>
  </p:cmAuthor>
  <p:cmAuthor id="14" name="пользователь Microsoft Office" initials="Office [13]" lastIdx="1" clrIdx="1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B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49" autoAdjust="0"/>
    <p:restoredTop sz="86449"/>
  </p:normalViewPr>
  <p:slideViewPr>
    <p:cSldViewPr snapToGrid="0">
      <p:cViewPr>
        <p:scale>
          <a:sx n="90" d="100"/>
          <a:sy n="90" d="100"/>
        </p:scale>
        <p:origin x="1152" y="4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3F5D-0163-4EEE-8D8A-EF866B73A3AA}" type="datetimeFigureOut">
              <a:rPr lang="ru-RU" smtClean="0"/>
              <a:t>11.08.17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43FC-BC1A-48EB-809C-A00467E2A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45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3F5D-0163-4EEE-8D8A-EF866B73A3AA}" type="datetimeFigureOut">
              <a:rPr lang="ru-RU" smtClean="0"/>
              <a:t>11.08.17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43FC-BC1A-48EB-809C-A00467E2A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827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3F5D-0163-4EEE-8D8A-EF866B73A3AA}" type="datetimeFigureOut">
              <a:rPr lang="ru-RU" smtClean="0"/>
              <a:t>11.08.17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43FC-BC1A-48EB-809C-A00467E2A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19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3F5D-0163-4EEE-8D8A-EF866B73A3AA}" type="datetimeFigureOut">
              <a:rPr lang="ru-RU" smtClean="0"/>
              <a:t>11.08.17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43FC-BC1A-48EB-809C-A00467E2A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98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3F5D-0163-4EEE-8D8A-EF866B73A3AA}" type="datetimeFigureOut">
              <a:rPr lang="ru-RU" smtClean="0"/>
              <a:t>11.08.17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43FC-BC1A-48EB-809C-A00467E2A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47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3F5D-0163-4EEE-8D8A-EF866B73A3AA}" type="datetimeFigureOut">
              <a:rPr lang="ru-RU" smtClean="0"/>
              <a:t>11.08.17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43FC-BC1A-48EB-809C-A00467E2A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68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3F5D-0163-4EEE-8D8A-EF866B73A3AA}" type="datetimeFigureOut">
              <a:rPr lang="ru-RU" smtClean="0"/>
              <a:t>11.08.17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43FC-BC1A-48EB-809C-A00467E2A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993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3F5D-0163-4EEE-8D8A-EF866B73A3AA}" type="datetimeFigureOut">
              <a:rPr lang="ru-RU" smtClean="0"/>
              <a:t>11.08.17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43FC-BC1A-48EB-809C-A00467E2A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718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3F5D-0163-4EEE-8D8A-EF866B73A3AA}" type="datetimeFigureOut">
              <a:rPr lang="ru-RU" smtClean="0"/>
              <a:t>11.08.17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43FC-BC1A-48EB-809C-A00467E2A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73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3F5D-0163-4EEE-8D8A-EF866B73A3AA}" type="datetimeFigureOut">
              <a:rPr lang="ru-RU" smtClean="0"/>
              <a:t>11.08.17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43FC-BC1A-48EB-809C-A00467E2A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913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3F5D-0163-4EEE-8D8A-EF866B73A3AA}" type="datetimeFigureOut">
              <a:rPr lang="ru-RU" smtClean="0"/>
              <a:t>11.08.17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43FC-BC1A-48EB-809C-A00467E2A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325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B3F5D-0163-4EEE-8D8A-EF866B73A3AA}" type="datetimeFigureOut">
              <a:rPr lang="ru-RU" smtClean="0"/>
              <a:t>11.08.17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343FC-BC1A-48EB-809C-A00467E2AF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11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349"/>
            <a:ext cx="12192000" cy="19572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44915"/>
            <a:ext cx="3697188" cy="3418496"/>
          </a:xfrm>
          <a:prstGeom prst="rect">
            <a:avLst/>
          </a:prstGeom>
        </p:spPr>
      </p:pic>
      <p:pic>
        <p:nvPicPr>
          <p:cNvPr id="8" name="Picture 2" descr="http://instruktor-auto.ru/upload/photoinstr/UA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457" y="47030"/>
            <a:ext cx="2300428" cy="176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12457" y="46590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2514" y="6386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514" y="563789"/>
            <a:ext cx="5370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ЮЖНЫЙ АДМИНИСТРАТИВНЫЙ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 ГОРОДА МОСКВЫ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514" y="4659086"/>
            <a:ext cx="11386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РЕАЛИЗАЦИИ ПИЛОТНОГО ПРОЕКТА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ЭНЕРГОСБЕРЕЖЕНИЮ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ПОВЫШЕНИЮ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ЭНЕРГЕТИЧЕСКОЙ ЭФФЕКТИВНОСТИ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СЧЕТ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ВНЕБЮДЖЕТНЫХ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ИСТОЧНИКОВ НА</a:t>
            </a:r>
          </a:p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ТЕРРИТОРИИ ЮАО г. МОСКВЫ</a:t>
            </a:r>
          </a:p>
        </p:txBody>
      </p:sp>
    </p:spTree>
    <p:extLst>
      <p:ext uri="{BB962C8B-B14F-4D97-AF65-F5344CB8AC3E}">
        <p14:creationId xmlns:p14="http://schemas.microsoft.com/office/powerpoint/2010/main" val="207133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143301"/>
            <a:ext cx="12028227" cy="65850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64" y="777922"/>
            <a:ext cx="1534229" cy="52680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1977" y="596991"/>
            <a:ext cx="88519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Душно в квартире? </a:t>
            </a:r>
            <a:br>
              <a:rPr lang="ru-RU" sz="3200" dirty="0" smtClean="0"/>
            </a:br>
            <a:r>
              <a:rPr lang="ru-RU" sz="3200" dirty="0" smtClean="0"/>
              <a:t>Вынуждены открывать окна и «отапливать улицу» для создания комфортной температуры в квартире?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911977" y="3112783"/>
            <a:ext cx="85930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Платежи за отопление составляют большую часть затрат на коммунальные расходы?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11977" y="4800838"/>
            <a:ext cx="8434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Жители соседнего дома платят меньше, но при этом у них комфортно зимой в </a:t>
            </a:r>
            <a:r>
              <a:rPr lang="ru-RU" sz="3200" dirty="0" smtClean="0"/>
              <a:t>квартирах?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2242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129654"/>
            <a:ext cx="12028227" cy="65850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4966" y="717954"/>
            <a:ext cx="11041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500" dirty="0" smtClean="0">
                <a:latin typeface="Arial "/>
              </a:rPr>
              <a:t>ЧТО ДЕЛАТЬ?</a:t>
            </a:r>
            <a:endParaRPr lang="ru-RU" sz="4400" b="1" spc="500" dirty="0">
              <a:latin typeface="Arial 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32644" y="1719484"/>
            <a:ext cx="99768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Мириться с существующим положением дел?</a:t>
            </a:r>
            <a:endParaRPr lang="ru-RU" sz="2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0314" y="761210"/>
            <a:ext cx="3011686" cy="31596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32644" y="2505571"/>
            <a:ext cx="83994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Потратить деньги, «отложенные» на капитальный ремонт, </a:t>
            </a:r>
          </a:p>
          <a:p>
            <a:r>
              <a:rPr lang="ru-RU" sz="2200" dirty="0" smtClean="0"/>
              <a:t>на модернизацию системы отопления?</a:t>
            </a:r>
            <a:endParaRPr lang="ru-RU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645" y="1558124"/>
            <a:ext cx="746936" cy="7536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645" y="2518916"/>
            <a:ext cx="755780" cy="742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3387" y="3891711"/>
            <a:ext cx="8884556" cy="20394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33387" y="3992149"/>
            <a:ext cx="88845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Заключить </a:t>
            </a:r>
            <a:r>
              <a:rPr lang="ru-RU" sz="2400" b="1" dirty="0" err="1" smtClean="0">
                <a:solidFill>
                  <a:schemeClr val="bg1"/>
                </a:solidFill>
              </a:rPr>
              <a:t>энергосервисный</a:t>
            </a:r>
            <a:r>
              <a:rPr lang="ru-RU" sz="2400" b="1" dirty="0" smtClean="0">
                <a:solidFill>
                  <a:schemeClr val="bg1"/>
                </a:solidFill>
              </a:rPr>
              <a:t> договор с </a:t>
            </a:r>
            <a:r>
              <a:rPr lang="ru-RU" sz="2400" b="1" dirty="0" err="1" smtClean="0">
                <a:solidFill>
                  <a:schemeClr val="bg1"/>
                </a:solidFill>
              </a:rPr>
              <a:t>энергосервисной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компанией в рамках реализации городской программы в соответствии  с Федеральным законом № 261-ФЗ от 23.11.09, и  получить  энергосберегающее  оборудование за счет инвестора</a:t>
            </a:r>
            <a:r>
              <a:rPr lang="ru-RU" sz="2400" b="1" dirty="0">
                <a:solidFill>
                  <a:schemeClr val="bg1"/>
                </a:solidFill>
              </a:rPr>
              <a:t>!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yes-circle.png (116×116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95" y="4289341"/>
            <a:ext cx="948035" cy="94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87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88711"/>
            <a:ext cx="12028227" cy="66669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14995" y="2692323"/>
            <a:ext cx="895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Lucida Console" panose="020B0609040504020204" pitchFamily="49" charset="0"/>
              </a:rPr>
              <a:t>С</a:t>
            </a:r>
            <a:r>
              <a:rPr lang="ru-RU" sz="1400" dirty="0" smtClean="0">
                <a:latin typeface="Lucida Console" panose="020B0609040504020204" pitchFamily="49" charset="0"/>
              </a:rPr>
              <a:t>ейчас</a:t>
            </a:r>
            <a:endParaRPr lang="ru-RU" sz="1400" dirty="0">
              <a:latin typeface="Lucida Console" panose="020B0609040504020204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81706" y="4007241"/>
            <a:ext cx="22487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Lucida Console" panose="020B0609040504020204" pitchFamily="49" charset="0"/>
              </a:rPr>
              <a:t>В</a:t>
            </a:r>
            <a:r>
              <a:rPr lang="ru-RU" sz="1300" dirty="0" smtClean="0">
                <a:latin typeface="Lucida Console" panose="020B0609040504020204" pitchFamily="49" charset="0"/>
              </a:rPr>
              <a:t>о время действия </a:t>
            </a:r>
          </a:p>
          <a:p>
            <a:r>
              <a:rPr lang="ru-RU" sz="1300" dirty="0" smtClean="0">
                <a:latin typeface="Lucida Console" panose="020B0609040504020204" pitchFamily="49" charset="0"/>
              </a:rPr>
              <a:t>договора</a:t>
            </a:r>
            <a:endParaRPr lang="ru-RU" sz="1300" dirty="0">
              <a:latin typeface="Lucida Console" panose="020B0609040504020204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44505" y="5506825"/>
            <a:ext cx="18960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Lucida Console" panose="020B0609040504020204" pitchFamily="49" charset="0"/>
              </a:rPr>
              <a:t>После окончания договора</a:t>
            </a:r>
            <a:endParaRPr lang="ru-RU" sz="1300" dirty="0">
              <a:latin typeface="Lucida Console" panose="020B06090405040202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64741" y="6224462"/>
            <a:ext cx="41825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*в тарифах на отопление для населения с 01.07.16г.</a:t>
            </a:r>
            <a:endParaRPr lang="ru-RU" sz="9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78" y="650581"/>
            <a:ext cx="6141427" cy="10633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978" y="614598"/>
            <a:ext cx="605523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- </a:t>
            </a:r>
            <a:r>
              <a:rPr lang="ru-RU" sz="1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Экономию </a:t>
            </a:r>
            <a:r>
              <a:rPr lang="ru-RU" sz="1400" b="1" dirty="0">
                <a:solidFill>
                  <a:schemeClr val="bg1"/>
                </a:solidFill>
                <a:latin typeface="Lucida Console" panose="020B0609040504020204" pitchFamily="49" charset="0"/>
              </a:rPr>
              <a:t>на платежах за отопление </a:t>
            </a:r>
            <a:r>
              <a:rPr lang="ru-RU" sz="1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около 25%;</a:t>
            </a:r>
            <a:endParaRPr lang="ru-RU" sz="1400" b="1" dirty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- </a:t>
            </a:r>
            <a:r>
              <a:rPr lang="ru-RU" sz="1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Экономия </a:t>
            </a:r>
            <a:r>
              <a:rPr lang="ru-RU" sz="1400" b="1" dirty="0">
                <a:solidFill>
                  <a:schemeClr val="bg1"/>
                </a:solidFill>
                <a:latin typeface="Lucida Console" panose="020B0609040504020204" pitchFamily="49" charset="0"/>
              </a:rPr>
              <a:t>для жителей наступает сразу </a:t>
            </a:r>
            <a:r>
              <a:rPr lang="ru-RU" sz="1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после</a:t>
            </a:r>
            <a:r>
              <a:rPr lang="en-US" sz="1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Lucida Console" panose="020B0609040504020204" pitchFamily="49" charset="0"/>
              </a:rPr>
              <a:t>у</a:t>
            </a:r>
            <a:r>
              <a:rPr lang="ru-RU" sz="1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становки энергосберегающего </a:t>
            </a:r>
            <a:r>
              <a:rPr lang="ru-RU" sz="1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оборудования. </a:t>
            </a:r>
            <a:endParaRPr lang="ru-RU" sz="1400" b="1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78" y="2038919"/>
            <a:ext cx="6141429" cy="10142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0978" y="2023945"/>
            <a:ext cx="585322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latin typeface="Lucida Console" panose="020B0609040504020204" pitchFamily="49" charset="0"/>
              </a:rPr>
              <a:t>- Денег </a:t>
            </a:r>
            <a:r>
              <a:rPr lang="ru-RU" sz="1400" b="1" dirty="0">
                <a:latin typeface="Lucida Console" panose="020B0609040504020204" pitchFamily="49" charset="0"/>
              </a:rPr>
              <a:t>от жителей на установку не </a:t>
            </a:r>
            <a:r>
              <a:rPr lang="ru-RU" sz="1400" b="1" dirty="0" smtClean="0">
                <a:latin typeface="Lucida Console" panose="020B0609040504020204" pitchFamily="49" charset="0"/>
              </a:rPr>
              <a:t>требуется, оплата производится </a:t>
            </a:r>
            <a:r>
              <a:rPr lang="ru-RU" sz="1400" b="1" dirty="0">
                <a:latin typeface="Lucida Console" panose="020B0609040504020204" pitchFamily="49" charset="0"/>
              </a:rPr>
              <a:t>в рассрочку исключительно </a:t>
            </a:r>
            <a:r>
              <a:rPr lang="ru-RU" sz="1400" b="1" dirty="0" smtClean="0">
                <a:latin typeface="Lucida Console" panose="020B0609040504020204" pitchFamily="49" charset="0"/>
              </a:rPr>
              <a:t>из </a:t>
            </a:r>
            <a:r>
              <a:rPr lang="ru-RU" sz="1400" b="1" dirty="0">
                <a:latin typeface="Lucida Console" panose="020B0609040504020204" pitchFamily="49" charset="0"/>
              </a:rPr>
              <a:t>стоимости сэкономленного </a:t>
            </a:r>
            <a:r>
              <a:rPr lang="ru-RU" sz="1400" b="1" dirty="0" smtClean="0">
                <a:latin typeface="Lucida Console" panose="020B0609040504020204" pitchFamily="49" charset="0"/>
              </a:rPr>
              <a:t>тепла. </a:t>
            </a:r>
            <a:endParaRPr lang="ru-RU" sz="1400" b="1" dirty="0">
              <a:latin typeface="Lucida Console" panose="020B0609040504020204" pitchFamily="49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351" y="3347061"/>
            <a:ext cx="6177937" cy="15564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3584" y="3286721"/>
            <a:ext cx="6090021" cy="1672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latin typeface="Lucida Console" panose="020B0609040504020204" pitchFamily="49" charset="0"/>
              </a:rPr>
              <a:t>- </a:t>
            </a:r>
            <a:r>
              <a:rPr lang="ru-RU" sz="1400" b="1" dirty="0" smtClean="0">
                <a:latin typeface="Lucida Console" panose="020B0609040504020204" pitchFamily="49" charset="0"/>
              </a:rPr>
              <a:t>После </a:t>
            </a:r>
            <a:r>
              <a:rPr lang="ru-RU" sz="1400" b="1" dirty="0">
                <a:latin typeface="Lucida Console" panose="020B0609040504020204" pitchFamily="49" charset="0"/>
              </a:rPr>
              <a:t>окончания </a:t>
            </a:r>
            <a:r>
              <a:rPr lang="ru-RU" sz="1400" b="1" dirty="0" smtClean="0">
                <a:latin typeface="Lucida Console" panose="020B0609040504020204" pitchFamily="49" charset="0"/>
              </a:rPr>
              <a:t>действия </a:t>
            </a:r>
            <a:r>
              <a:rPr lang="ru-RU" sz="1400" b="1" dirty="0" err="1" smtClean="0">
                <a:latin typeface="Lucida Console" panose="020B0609040504020204" pitchFamily="49" charset="0"/>
              </a:rPr>
              <a:t>энергосервисного</a:t>
            </a:r>
            <a:r>
              <a:rPr lang="ru-RU" sz="1400" b="1" dirty="0" smtClean="0">
                <a:latin typeface="Lucida Console" panose="020B0609040504020204" pitchFamily="49" charset="0"/>
              </a:rPr>
              <a:t> договора,   получаемая </a:t>
            </a:r>
            <a:r>
              <a:rPr lang="ru-RU" sz="1400" b="1" dirty="0">
                <a:latin typeface="Lucida Console" panose="020B0609040504020204" pitchFamily="49" charset="0"/>
              </a:rPr>
              <a:t>экономия тепловой </a:t>
            </a:r>
            <a:r>
              <a:rPr lang="ru-RU" sz="1400" b="1" dirty="0" smtClean="0">
                <a:latin typeface="Lucida Console" panose="020B0609040504020204" pitchFamily="49" charset="0"/>
              </a:rPr>
              <a:t>энергии</a:t>
            </a:r>
            <a:r>
              <a:rPr lang="ru-RU" sz="1400" b="1" dirty="0">
                <a:latin typeface="Lucida Console" panose="020B0609040504020204" pitchFamily="49" charset="0"/>
              </a:rPr>
              <a:t> </a:t>
            </a:r>
            <a:r>
              <a:rPr lang="ru-RU" sz="1400" b="1" dirty="0" smtClean="0">
                <a:latin typeface="Lucida Console" panose="020B0609040504020204" pitchFamily="49" charset="0"/>
              </a:rPr>
              <a:t>будет </a:t>
            </a:r>
            <a:r>
              <a:rPr lang="ru-RU" sz="1400" b="1" dirty="0">
                <a:latin typeface="Lucida Console" panose="020B0609040504020204" pitchFamily="49" charset="0"/>
              </a:rPr>
              <a:t>оставаться у жителей в полном </a:t>
            </a:r>
            <a:r>
              <a:rPr lang="ru-RU" sz="1400" b="1" dirty="0" smtClean="0">
                <a:latin typeface="Lucida Console" panose="020B0609040504020204" pitchFamily="49" charset="0"/>
              </a:rPr>
              <a:t>объеме</a:t>
            </a:r>
            <a:r>
              <a:rPr lang="ru-RU" sz="1400" b="1" dirty="0">
                <a:latin typeface="Lucida Console" panose="020B0609040504020204" pitchFamily="49" charset="0"/>
              </a:rPr>
              <a:t>;</a:t>
            </a:r>
            <a:br>
              <a:rPr lang="ru-RU" sz="1400" b="1" dirty="0">
                <a:latin typeface="Lucida Console" panose="020B0609040504020204" pitchFamily="49" charset="0"/>
              </a:rPr>
            </a:br>
            <a:r>
              <a:rPr lang="ru-RU" sz="1400" b="1" dirty="0" smtClean="0">
                <a:latin typeface="Lucida Console" panose="020B0609040504020204" pitchFamily="49" charset="0"/>
              </a:rPr>
              <a:t>- По </a:t>
            </a:r>
            <a:r>
              <a:rPr lang="ru-RU" sz="1400" b="1" dirty="0">
                <a:latin typeface="Lucida Console" panose="020B0609040504020204" pitchFamily="49" charset="0"/>
              </a:rPr>
              <a:t>истечению договора все оборудование передается в состав общего имущества собственников дома.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931" y="5207455"/>
            <a:ext cx="6197997" cy="10170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0978" y="5165343"/>
            <a:ext cx="590979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- Количество </a:t>
            </a:r>
            <a:r>
              <a:rPr lang="ru-RU" sz="1400" b="1" dirty="0">
                <a:solidFill>
                  <a:schemeClr val="bg1"/>
                </a:solidFill>
                <a:latin typeface="Lucida Console" panose="020B0609040504020204" pitchFamily="49" charset="0"/>
              </a:rPr>
              <a:t>потреблённого ресурса по отоплению </a:t>
            </a:r>
            <a:r>
              <a:rPr lang="ru-RU" sz="1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в </a:t>
            </a:r>
            <a:r>
              <a:rPr lang="ru-RU" sz="1400" b="1" dirty="0">
                <a:solidFill>
                  <a:schemeClr val="bg1"/>
                </a:solidFill>
                <a:latin typeface="Lucida Console" panose="020B0609040504020204" pitchFamily="49" charset="0"/>
              </a:rPr>
              <a:t>ЕПД </a:t>
            </a:r>
            <a:r>
              <a:rPr lang="ru-RU" sz="1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уменьшается;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- В </a:t>
            </a:r>
            <a:r>
              <a:rPr lang="ru-RU" sz="1400" b="1" dirty="0">
                <a:solidFill>
                  <a:schemeClr val="bg1"/>
                </a:solidFill>
                <a:latin typeface="Lucida Console" panose="020B0609040504020204" pitchFamily="49" charset="0"/>
              </a:rPr>
              <a:t>квартире </a:t>
            </a:r>
            <a:r>
              <a:rPr lang="ru-RU" sz="1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поддерживается</a:t>
            </a:r>
            <a:r>
              <a:rPr lang="ru-RU" sz="1400" b="1" dirty="0">
                <a:solidFill>
                  <a:schemeClr val="bg1"/>
                </a:solidFill>
                <a:latin typeface="Lucida Console" panose="020B0609040504020204" pitchFamily="49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комфортная температура.</a:t>
            </a:r>
            <a:endParaRPr lang="ru-RU" sz="1400" b="1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405" y="428625"/>
            <a:ext cx="3790614" cy="582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0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171371"/>
            <a:ext cx="12028227" cy="6686629"/>
          </a:xfrm>
          <a:prstGeom prst="rect">
            <a:avLst/>
          </a:prstGeom>
        </p:spPr>
      </p:pic>
      <p:sp>
        <p:nvSpPr>
          <p:cNvPr id="10" name="Заголовок 3"/>
          <p:cNvSpPr>
            <a:spLocks noGrp="1"/>
          </p:cNvSpPr>
          <p:nvPr>
            <p:ph type="title"/>
          </p:nvPr>
        </p:nvSpPr>
        <p:spPr>
          <a:xfrm>
            <a:off x="0" y="414999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3000" spc="500" dirty="0">
                <a:latin typeface="Arial "/>
              </a:rPr>
              <a:t>Что еще входит </a:t>
            </a:r>
            <a:r>
              <a:rPr lang="ru-RU" sz="3000" spc="500" dirty="0" smtClean="0">
                <a:latin typeface="Arial "/>
              </a:rPr>
              <a:t>в </a:t>
            </a:r>
            <a:r>
              <a:rPr lang="ru-RU" sz="3000" spc="500" dirty="0" err="1" smtClean="0">
                <a:latin typeface="Arial "/>
              </a:rPr>
              <a:t>энергосервисный</a:t>
            </a:r>
            <a:r>
              <a:rPr lang="ru-RU" sz="3000" spc="500" dirty="0" smtClean="0">
                <a:latin typeface="Arial "/>
              </a:rPr>
              <a:t> договор?</a:t>
            </a:r>
            <a:endParaRPr lang="ru-RU" sz="3000" spc="500" dirty="0">
              <a:latin typeface="Arial 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0000">
            <a:off x="8198938" y="3140851"/>
            <a:ext cx="3429094" cy="34290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508077" y="5786699"/>
            <a:ext cx="10236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Возможность контроля </a:t>
            </a:r>
            <a:r>
              <a:rPr lang="ru-RU" sz="2000" dirty="0" smtClean="0"/>
              <a:t>потребления тепла и работы оборудования через </a:t>
            </a:r>
            <a:r>
              <a:rPr lang="ru-RU" sz="2000" dirty="0"/>
              <a:t>личный кабинет на </a:t>
            </a:r>
            <a:r>
              <a:rPr lang="ru-RU" sz="2000" dirty="0" smtClean="0"/>
              <a:t>сайте</a:t>
            </a:r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508077" y="1618283"/>
            <a:ext cx="9925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</a:t>
            </a:r>
            <a:r>
              <a:rPr lang="ru-RU" sz="2000" dirty="0" smtClean="0"/>
              <a:t>бследование дома на предмет </a:t>
            </a:r>
            <a:r>
              <a:rPr lang="ru-RU" sz="2000" dirty="0" err="1" smtClean="0"/>
              <a:t>теплопотерь</a:t>
            </a:r>
            <a:r>
              <a:rPr lang="ru-RU" sz="2000" dirty="0"/>
              <a:t> </a:t>
            </a:r>
            <a:r>
              <a:rPr lang="ru-RU" sz="2000" dirty="0" smtClean="0"/>
              <a:t>и проектирование оборудования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508077" y="3751859"/>
            <a:ext cx="9925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Обслуживание установленного оборудования в доме </a:t>
            </a:r>
            <a:r>
              <a:rPr lang="ru-RU" sz="2000" dirty="0"/>
              <a:t>собственной </a:t>
            </a:r>
            <a:r>
              <a:rPr lang="ru-RU" sz="2000" dirty="0" smtClean="0"/>
              <a:t>технической </a:t>
            </a:r>
            <a:r>
              <a:rPr lang="ru-RU" sz="2000" dirty="0"/>
              <a:t>службой </a:t>
            </a:r>
            <a:r>
              <a:rPr lang="ru-RU" sz="2000" dirty="0" err="1"/>
              <a:t>энергосервисной</a:t>
            </a:r>
            <a:r>
              <a:rPr lang="ru-RU" sz="2000" dirty="0"/>
              <a:t> </a:t>
            </a:r>
            <a:r>
              <a:rPr lang="ru-RU" sz="2000" dirty="0" smtClean="0"/>
              <a:t>компании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508076" y="4542282"/>
            <a:ext cx="10236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Круглосуточная диспетчерская и аварийная бригада </a:t>
            </a:r>
            <a:r>
              <a:rPr lang="ru-RU" sz="2000" dirty="0" err="1" smtClean="0"/>
              <a:t>энергосервисной</a:t>
            </a:r>
            <a:r>
              <a:rPr lang="ru-RU" sz="2000" dirty="0" smtClean="0"/>
              <a:t> компании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508076" y="5270459"/>
            <a:ext cx="9089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Передача оборудования </a:t>
            </a:r>
            <a:r>
              <a:rPr lang="ru-RU" sz="2000" dirty="0"/>
              <a:t>в состав общего имущества </a:t>
            </a:r>
            <a:r>
              <a:rPr lang="ru-RU" sz="2000" dirty="0" smtClean="0"/>
              <a:t>собственников дома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577073" y="2346460"/>
            <a:ext cx="9420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Организация учета потребляемых домом коммунальных ресурсов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829" y="1512104"/>
            <a:ext cx="547090" cy="491264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49542" y="2990089"/>
            <a:ext cx="10236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Установка Узла </a:t>
            </a:r>
            <a:r>
              <a:rPr lang="ru-RU" sz="2000" b="1" dirty="0"/>
              <a:t>Погодного Регулирования(УПР) </a:t>
            </a:r>
            <a:r>
              <a:rPr lang="ru-RU" sz="2000" b="1" dirty="0" smtClean="0"/>
              <a:t>для нормализации работы системы отопления в доме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94256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126181"/>
            <a:ext cx="12028227" cy="65850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215" y="1087909"/>
            <a:ext cx="3102306" cy="3377915"/>
          </a:xfrm>
          <a:prstGeom prst="rect">
            <a:avLst/>
          </a:prstGeom>
        </p:spPr>
      </p:pic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623816" y="520337"/>
            <a:ext cx="11108140" cy="1325563"/>
          </a:xfrm>
        </p:spPr>
        <p:txBody>
          <a:bodyPr>
            <a:noAutofit/>
          </a:bodyPr>
          <a:lstStyle/>
          <a:p>
            <a:pPr algn="ctr"/>
            <a:r>
              <a:rPr lang="ru-RU" sz="3600" spc="500" dirty="0">
                <a:latin typeface="Arial "/>
              </a:rPr>
              <a:t>Что </a:t>
            </a:r>
            <a:r>
              <a:rPr lang="ru-RU" sz="3600" spc="500" dirty="0" smtClean="0">
                <a:latin typeface="Arial "/>
              </a:rPr>
              <a:t>нужно, чтобы начать экономить на отоплении:</a:t>
            </a:r>
            <a:endParaRPr lang="ru-RU" sz="3600" spc="500" dirty="0">
              <a:latin typeface="Arial "/>
            </a:endParaRPr>
          </a:p>
        </p:txBody>
      </p:sp>
      <p:pic>
        <p:nvPicPr>
          <p:cNvPr id="10" name="Picture 6" descr="http://www.greenbox.su/sites/default/files/greenbox_eyebox/eyebox_arrow_yell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3769" y="2089395"/>
            <a:ext cx="1303077" cy="234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www.iconexperience.com/_img/g_collection_png/standard/256x256/checkbo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06" y="2311608"/>
            <a:ext cx="351873" cy="35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www.iconexperience.com/_img/g_collection_png/standard/256x256/checkbo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06" y="3372620"/>
            <a:ext cx="351873" cy="35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732118" y="2178114"/>
            <a:ext cx="7537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Принять участие в собрании </a:t>
            </a:r>
            <a:r>
              <a:rPr lang="ru-RU" sz="2200" b="1" dirty="0"/>
              <a:t>собственников многоквартирного </a:t>
            </a:r>
            <a:r>
              <a:rPr lang="ru-RU" sz="2200" b="1" dirty="0" smtClean="0"/>
              <a:t>дома</a:t>
            </a:r>
            <a:endParaRPr lang="ru-RU" sz="2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97912" y="3333112"/>
            <a:ext cx="89544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На </a:t>
            </a:r>
            <a:r>
              <a:rPr lang="ru-RU" sz="2200" b="1" dirty="0" smtClean="0"/>
              <a:t>собрании проголосовать «ЗА» </a:t>
            </a:r>
            <a:r>
              <a:rPr lang="ru-RU" sz="2200" b="1" dirty="0"/>
              <a:t>заключение </a:t>
            </a:r>
            <a:r>
              <a:rPr lang="ru-RU" sz="2200" b="1" dirty="0" smtClean="0"/>
              <a:t>договора</a:t>
            </a:r>
            <a:endParaRPr lang="ru-RU" sz="22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8579" y="4433633"/>
            <a:ext cx="10432685" cy="174329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58579" y="4497366"/>
            <a:ext cx="1022678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dirty="0">
                <a:solidFill>
                  <a:schemeClr val="bg1"/>
                </a:solidFill>
              </a:rPr>
              <a:t>Управляющая компания заключает договор с </a:t>
            </a:r>
            <a:r>
              <a:rPr lang="ru-RU" sz="3300" b="1" dirty="0" err="1">
                <a:solidFill>
                  <a:schemeClr val="bg1"/>
                </a:solidFill>
              </a:rPr>
              <a:t>энергосервисной</a:t>
            </a:r>
            <a:r>
              <a:rPr lang="ru-RU" sz="3300" b="1" dirty="0">
                <a:solidFill>
                  <a:schemeClr val="bg1"/>
                </a:solidFill>
              </a:rPr>
              <a:t> компанией от имени всех собственников дома</a:t>
            </a:r>
          </a:p>
        </p:txBody>
      </p:sp>
      <p:pic>
        <p:nvPicPr>
          <p:cNvPr id="19" name="Picture 2" descr="yes-circle.png (116×116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09" y="4722880"/>
            <a:ext cx="1164800" cy="116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37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129654"/>
            <a:ext cx="12028227" cy="658504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73" y="966538"/>
            <a:ext cx="5622665" cy="13677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3773" y="546401"/>
            <a:ext cx="3922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ПРИНЦИП РАБОТЫ ОБОРУДОВАНИЯ: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3773" y="1033034"/>
            <a:ext cx="56383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✓ В подвале вашего дома будет </a:t>
            </a:r>
            <a:r>
              <a:rPr lang="ru-RU" b="1">
                <a:solidFill>
                  <a:schemeClr val="bg1"/>
                </a:solidFill>
              </a:rPr>
              <a:t>установлен </a:t>
            </a:r>
            <a:endParaRPr lang="ru-RU" b="1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Узел Погодного </a:t>
            </a:r>
            <a:r>
              <a:rPr lang="ru-RU" b="1" dirty="0">
                <a:solidFill>
                  <a:schemeClr val="bg1"/>
                </a:solidFill>
              </a:rPr>
              <a:t>Регулирования, который будет регулировать  потребление тепловой энергии по датчику  температуры наружного воздуха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72" y="2403163"/>
            <a:ext cx="5622666" cy="136373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3772" y="2469659"/>
            <a:ext cx="5386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✓ После установки оборудования ДОМ будет потреблять  только то количество тепловой энергии, которое необходимо  для поддержания комфортной температуры в ваших квартирах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8137" y="3821718"/>
            <a:ext cx="5789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КТО ОБСЛУЖИВАЕТ УСТАНОВЛЕННОЕ ОБОРУДОВАНИЕ?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136" y="4215830"/>
            <a:ext cx="5638301" cy="107651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48137" y="4316755"/>
            <a:ext cx="55141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✓ В течение действия договора установленное  оборудование эксплуатирует </a:t>
            </a:r>
            <a:r>
              <a:rPr lang="ru-RU" b="1" dirty="0" err="1" smtClean="0"/>
              <a:t>энергосервисная</a:t>
            </a:r>
            <a:r>
              <a:rPr lang="ru-RU" b="1" dirty="0" smtClean="0"/>
              <a:t> компания  и гарантирует его бесперебойную работу </a:t>
            </a:r>
            <a:endParaRPr lang="ru-RU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771" y="5360887"/>
            <a:ext cx="5622666" cy="97641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63771" y="5363973"/>
            <a:ext cx="52874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✓ После </a:t>
            </a:r>
            <a:r>
              <a:rPr lang="ru-RU" b="1" dirty="0">
                <a:solidFill>
                  <a:schemeClr val="bg1"/>
                </a:solidFill>
              </a:rPr>
              <a:t>окончания договора оборудование эксплуатирует управляющая компания, не взымая с собственников </a:t>
            </a:r>
            <a:r>
              <a:rPr lang="ru-RU" b="1" dirty="0" smtClean="0">
                <a:solidFill>
                  <a:schemeClr val="bg1"/>
                </a:solidFill>
              </a:rPr>
              <a:t>дополнительных средств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6436" y="430714"/>
            <a:ext cx="6405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8BA28"/>
                </a:solidFill>
                <a:ea typeface="Arial" charset="0"/>
                <a:cs typeface="Arial" charset="0"/>
              </a:rPr>
              <a:t>КАК ЭТО РАБОТАЕТ</a:t>
            </a:r>
            <a:endParaRPr lang="ru-RU" sz="4400" b="1" dirty="0">
              <a:solidFill>
                <a:srgbClr val="08BA28"/>
              </a:solidFill>
              <a:ea typeface="Arial" charset="0"/>
              <a:cs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675" y="-208589"/>
            <a:ext cx="11595785" cy="795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129654"/>
            <a:ext cx="12028227" cy="65850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25704" y="729466"/>
            <a:ext cx="384977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bg1"/>
                </a:solidFill>
              </a:rPr>
              <a:t>КАК ЭТО РАБОТАЕТ</a:t>
            </a:r>
            <a:endParaRPr lang="ru-RU" sz="35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73" y="134284"/>
            <a:ext cx="12028227" cy="2063005"/>
          </a:xfrm>
          <a:prstGeom prst="rect">
            <a:avLst/>
          </a:prstGeom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163773" y="382155"/>
            <a:ext cx="12028227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spc="500" dirty="0">
                <a:solidFill>
                  <a:schemeClr val="bg1"/>
                </a:solidFill>
                <a:latin typeface="Arial "/>
              </a:rPr>
              <a:t>Подробно ознакомиться с информацией </a:t>
            </a:r>
          </a:p>
          <a:p>
            <a:pPr algn="ctr"/>
            <a:r>
              <a:rPr lang="ru-RU" sz="3600" b="1" spc="500" dirty="0">
                <a:solidFill>
                  <a:schemeClr val="bg1"/>
                </a:solidFill>
                <a:latin typeface="Arial "/>
              </a:rPr>
              <a:t>о реализации городской программы можно: </a:t>
            </a:r>
          </a:p>
        </p:txBody>
      </p:sp>
      <p:pic>
        <p:nvPicPr>
          <p:cNvPr id="11" name="Picture 2" descr="https://www.iconexperience.com/_img/g_collection_png/standard/256x256/checkbo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580" y="3682930"/>
            <a:ext cx="351873" cy="33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www.iconexperience.com/_img/g_collection_png/standard/256x256/checkbo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023" y="4507392"/>
            <a:ext cx="351873" cy="35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www.iconexperience.com/_img/g_collection_png/standard/256x256/checkbo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555" y="5351386"/>
            <a:ext cx="351873" cy="35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037356" y="3581867"/>
            <a:ext cx="75924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/>
              <a:t>В</a:t>
            </a:r>
            <a:r>
              <a:rPr lang="ru-RU" sz="3000" dirty="0" smtClean="0"/>
              <a:t> Управляющей компании вашего района </a:t>
            </a:r>
            <a:endParaRPr lang="ru-RU" sz="3000" dirty="0"/>
          </a:p>
        </p:txBody>
      </p:sp>
      <p:sp>
        <p:nvSpPr>
          <p:cNvPr id="16" name="TextBox 15"/>
          <p:cNvSpPr txBox="1"/>
          <p:nvPr/>
        </p:nvSpPr>
        <p:spPr>
          <a:xfrm>
            <a:off x="2037357" y="4406329"/>
            <a:ext cx="90036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/>
              <a:t>П</a:t>
            </a:r>
            <a:r>
              <a:rPr lang="ru-RU" sz="3000" dirty="0" smtClean="0"/>
              <a:t>о </a:t>
            </a:r>
            <a:r>
              <a:rPr lang="ru-RU" sz="3000" dirty="0"/>
              <a:t>телефону горячей </a:t>
            </a:r>
            <a:r>
              <a:rPr lang="ru-RU" sz="3000" dirty="0" smtClean="0"/>
              <a:t>линии: </a:t>
            </a:r>
            <a:r>
              <a:rPr lang="ru-RU" sz="3000" dirty="0"/>
              <a:t>+</a:t>
            </a:r>
            <a:r>
              <a:rPr lang="ru-RU" sz="3000" dirty="0" smtClean="0"/>
              <a:t>7(985)262-7921</a:t>
            </a:r>
            <a:endParaRPr lang="ru-RU" sz="3000" dirty="0"/>
          </a:p>
        </p:txBody>
      </p:sp>
      <p:sp>
        <p:nvSpPr>
          <p:cNvPr id="17" name="TextBox 16"/>
          <p:cNvSpPr txBox="1"/>
          <p:nvPr/>
        </p:nvSpPr>
        <p:spPr>
          <a:xfrm>
            <a:off x="2037356" y="5250323"/>
            <a:ext cx="83895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/>
              <a:t>Написав на электронный адрес: </a:t>
            </a:r>
            <a:r>
              <a:rPr lang="en-US" sz="3000" dirty="0" err="1" smtClean="0"/>
              <a:t>mkduao@mail.ru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75337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3090</TotalTime>
  <Words>410</Words>
  <Application>Microsoft Macintosh PowerPoint</Application>
  <PresentationFormat>Широкоэкранный</PresentationFormat>
  <Paragraphs>49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 </vt:lpstr>
      <vt:lpstr>Calibri</vt:lpstr>
      <vt:lpstr>Calibri Light</vt:lpstr>
      <vt:lpstr>Lucida Console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еще входит в энергосервисный договор?</vt:lpstr>
      <vt:lpstr>Что нужно, чтобы начать экономить на отоплении: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Microsoft Office</cp:lastModifiedBy>
  <cp:revision>116</cp:revision>
  <cp:lastPrinted>2017-08-04T12:35:55Z</cp:lastPrinted>
  <dcterms:created xsi:type="dcterms:W3CDTF">2017-07-18T15:05:37Z</dcterms:created>
  <dcterms:modified xsi:type="dcterms:W3CDTF">2017-08-11T12:18:34Z</dcterms:modified>
</cp:coreProperties>
</file>